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5">
          <p15:clr>
            <a:srgbClr val="A4A3A4"/>
          </p15:clr>
        </p15:guide>
        <p15:guide id="2" pos="11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69"/>
    <a:srgbClr val="003A00"/>
    <a:srgbClr val="E4E4E4"/>
    <a:srgbClr val="004884"/>
    <a:srgbClr val="2D79AA"/>
    <a:srgbClr val="003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3" autoAdjust="0"/>
  </p:normalViewPr>
  <p:slideViewPr>
    <p:cSldViewPr snapToGrid="0" snapToObjects="1" showGuides="1">
      <p:cViewPr varScale="1">
        <p:scale>
          <a:sx n="69" d="100"/>
          <a:sy n="69" d="100"/>
        </p:scale>
        <p:origin x="1410" y="66"/>
      </p:cViewPr>
      <p:guideLst>
        <p:guide orient="horz" pos="4225"/>
        <p:guide pos="11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328BB-3E7D-1545-8629-739FE7FE78CD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8625A-8487-0243-9438-3D7ABEA720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667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2F6F-5890-184D-BFAC-2DB3B24676C1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67DBE-D3BB-F74E-84C1-4CEDFE403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745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inizi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872" y="1730108"/>
            <a:ext cx="9165896" cy="374555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 userDrawn="1"/>
        </p:nvSpPr>
        <p:spPr>
          <a:xfrm>
            <a:off x="0" y="6572392"/>
            <a:ext cx="9165896" cy="305011"/>
          </a:xfrm>
          <a:prstGeom prst="rect">
            <a:avLst/>
          </a:prstGeom>
          <a:solidFill>
            <a:srgbClr val="2D7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 userDrawn="1"/>
        </p:nvSpPr>
        <p:spPr>
          <a:xfrm>
            <a:off x="872" y="5054747"/>
            <a:ext cx="9165896" cy="957692"/>
          </a:xfrm>
          <a:prstGeom prst="rect">
            <a:avLst/>
          </a:prstGeom>
          <a:solidFill>
            <a:srgbClr val="0048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9144000" cy="17408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14335" y="3152003"/>
            <a:ext cx="8440819" cy="430887"/>
          </a:xfrm>
        </p:spPr>
        <p:txBody>
          <a:bodyPr wrap="square" lIns="0" tIns="0" bIns="0">
            <a:spAutoFit/>
          </a:bodyPr>
          <a:lstStyle>
            <a:lvl1pPr marL="0" indent="0" algn="l">
              <a:buNone/>
              <a:defRPr sz="2800" b="0" i="0" baseline="0">
                <a:ln>
                  <a:noFill/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presentazione – </a:t>
            </a:r>
            <a:r>
              <a:rPr lang="it-IT" dirty="0" err="1" smtClean="0"/>
              <a:t>Arial</a:t>
            </a:r>
            <a:r>
              <a:rPr lang="it-IT" dirty="0" smtClean="0"/>
              <a:t> 30pt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14334" y="5149831"/>
            <a:ext cx="8440818" cy="369332"/>
          </a:xfrm>
        </p:spPr>
        <p:txBody>
          <a:bodyPr wrap="square" l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+mj-lt"/>
              </a:defRPr>
            </a:lvl1pPr>
            <a:lvl2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2pPr>
            <a:lvl3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3pPr>
            <a:lvl4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4pPr>
            <a:lvl5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 dirty="0" smtClean="0"/>
              <a:t>Autore Dipartimento/Unità – </a:t>
            </a:r>
            <a:r>
              <a:rPr lang="it-IT" dirty="0" err="1" smtClean="0"/>
              <a:t>Arial</a:t>
            </a:r>
            <a:r>
              <a:rPr lang="it-IT" dirty="0" smtClean="0"/>
              <a:t> 18 </a:t>
            </a:r>
            <a:r>
              <a:rPr lang="it-IT" dirty="0" err="1" smtClean="0"/>
              <a:t>pt</a:t>
            </a:r>
            <a:endParaRPr lang="it-IT" dirty="0" smtClean="0"/>
          </a:p>
        </p:txBody>
      </p:sp>
      <p:sp>
        <p:nvSpPr>
          <p:cNvPr id="9" name="Titolo 8"/>
          <p:cNvSpPr>
            <a:spLocks noGrp="1"/>
          </p:cNvSpPr>
          <p:nvPr userDrawn="1">
            <p:ph type="title" hasCustomPrompt="1"/>
          </p:nvPr>
        </p:nvSpPr>
        <p:spPr>
          <a:xfrm>
            <a:off x="514335" y="2228409"/>
            <a:ext cx="8440819" cy="492443"/>
          </a:xfrm>
        </p:spPr>
        <p:txBody>
          <a:bodyPr lIns="0"/>
          <a:lstStyle>
            <a:lvl1pPr>
              <a:defRPr sz="32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Titolo della presentazione – </a:t>
            </a:r>
            <a:r>
              <a:rPr lang="it-IT" dirty="0" err="1" smtClean="0"/>
              <a:t>Arial</a:t>
            </a:r>
            <a:r>
              <a:rPr lang="it-IT" dirty="0" smtClean="0"/>
              <a:t> 30pt</a:t>
            </a:r>
            <a:endParaRPr lang="it-IT" dirty="0"/>
          </a:p>
        </p:txBody>
      </p:sp>
      <p:pic>
        <p:nvPicPr>
          <p:cNvPr id="2" name="Immagine 1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2439"/>
            <a:ext cx="9144000" cy="574536"/>
          </a:xfrm>
          <a:prstGeom prst="rect">
            <a:avLst/>
          </a:prstGeom>
        </p:spPr>
      </p:pic>
      <p:sp>
        <p:nvSpPr>
          <p:cNvPr id="10" name="Segnaposto testo 9"/>
          <p:cNvSpPr>
            <a:spLocks noGrp="1"/>
          </p:cNvSpPr>
          <p:nvPr>
            <p:ph type="body" sz="quarter" idx="11" hasCustomPrompt="1"/>
          </p:nvPr>
        </p:nvSpPr>
        <p:spPr>
          <a:xfrm>
            <a:off x="514350" y="4214797"/>
            <a:ext cx="8440738" cy="400110"/>
          </a:xfrm>
        </p:spPr>
        <p:txBody>
          <a:bodyPr lIns="0" anchor="t" anchorCtr="0">
            <a:spAutoFit/>
          </a:bodyPr>
          <a:lstStyle>
            <a:lvl1pPr marL="0" indent="0">
              <a:buNone/>
              <a:defRPr sz="2000" i="1" baseline="0">
                <a:solidFill>
                  <a:schemeClr val="bg1"/>
                </a:solidFill>
              </a:defRPr>
            </a:lvl1pPr>
            <a:lvl2pPr>
              <a:defRPr sz="1800" i="1">
                <a:solidFill>
                  <a:schemeClr val="bg1"/>
                </a:solidFill>
              </a:defRPr>
            </a:lvl2pPr>
            <a:lvl3pPr>
              <a:defRPr sz="1800" i="1">
                <a:solidFill>
                  <a:schemeClr val="bg1"/>
                </a:solidFill>
              </a:defRPr>
            </a:lvl3pPr>
            <a:lvl4pPr>
              <a:defRPr sz="1800" i="1">
                <a:solidFill>
                  <a:schemeClr val="bg1"/>
                </a:solidFill>
              </a:defRPr>
            </a:lvl4pPr>
            <a:lvl5pPr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Luogo e data – </a:t>
            </a:r>
            <a:r>
              <a:rPr lang="it-IT" dirty="0" err="1" smtClean="0"/>
              <a:t>Arial</a:t>
            </a:r>
            <a:r>
              <a:rPr lang="it-IT" dirty="0" smtClean="0"/>
              <a:t> 20pt </a:t>
            </a:r>
            <a:endParaRPr lang="it-IT" dirty="0"/>
          </a:p>
        </p:txBody>
      </p:sp>
      <p:pic>
        <p:nvPicPr>
          <p:cNvPr id="4" name="Picture 3" descr="LogoENEAcompletoIT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327924"/>
            <a:ext cx="249936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7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413414" y="1071248"/>
            <a:ext cx="8228898" cy="1877437"/>
          </a:xfrm>
        </p:spPr>
        <p:txBody>
          <a:bodyPr/>
          <a:lstStyle/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sic </a:t>
            </a:r>
            <a:r>
              <a:rPr lang="it-IT" dirty="0" err="1" smtClean="0"/>
              <a:t>amet</a:t>
            </a:r>
            <a:endParaRPr lang="it-IT" dirty="0" smtClean="0"/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061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 – </a:t>
            </a:r>
            <a:r>
              <a:rPr lang="it-IT" dirty="0" err="1" smtClean="0"/>
              <a:t>Arial</a:t>
            </a:r>
            <a:r>
              <a:rPr lang="it-IT" dirty="0" smtClean="0"/>
              <a:t> 26pt </a:t>
            </a: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13414" y="1253067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="1" baseline="0">
                <a:solidFill>
                  <a:srgbClr val="7F7F7F"/>
                </a:solidFill>
              </a:defRPr>
            </a:lvl1pPr>
            <a:lvl2pPr>
              <a:defRPr sz="2000" b="1">
                <a:solidFill>
                  <a:srgbClr val="7F7F7F"/>
                </a:solidFill>
              </a:defRPr>
            </a:lvl2pPr>
            <a:lvl3pPr>
              <a:defRPr sz="2000" b="1">
                <a:solidFill>
                  <a:srgbClr val="7F7F7F"/>
                </a:solidFill>
              </a:defRPr>
            </a:lvl3pPr>
            <a:lvl4pPr>
              <a:defRPr sz="2000" b="1">
                <a:solidFill>
                  <a:srgbClr val="7F7F7F"/>
                </a:solidFill>
              </a:defRPr>
            </a:lvl4pPr>
            <a:lvl5pPr>
              <a:defRPr sz="2000" b="1">
                <a:solidFill>
                  <a:srgbClr val="7F7F7F"/>
                </a:solidFill>
              </a:defRPr>
            </a:lvl5pPr>
          </a:lstStyle>
          <a:p>
            <a:pPr lvl="0"/>
            <a:r>
              <a:rPr lang="it-IT" dirty="0" smtClean="0"/>
              <a:t>Titolo di secondo livello 20pt </a:t>
            </a: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413414" y="2017397"/>
            <a:ext cx="8229599" cy="769441"/>
          </a:xfrm>
        </p:spPr>
        <p:txBody>
          <a:bodyPr wrap="square">
            <a:spAutoFit/>
          </a:bodyPr>
          <a:lstStyle>
            <a:lvl1pPr marL="457200" indent="-457200">
              <a:buFont typeface="+mj-lt"/>
              <a:buAutoNum type="arabicPeriod"/>
              <a:defRPr sz="2000" baseline="0"/>
            </a:lvl1pPr>
            <a:lvl2pPr marL="457200" indent="0"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dirty="0" smtClean="0"/>
              <a:t>Corpo del testo 20pt </a:t>
            </a:r>
            <a:r>
              <a:rPr lang="it-IT" dirty="0" err="1" smtClean="0"/>
              <a:t>Arial</a:t>
            </a:r>
            <a:r>
              <a:rPr lang="it-IT" dirty="0" smtClean="0"/>
              <a:t> regular</a:t>
            </a:r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sic </a:t>
            </a:r>
            <a:r>
              <a:rPr lang="it-IT" dirty="0" err="1" smtClean="0"/>
              <a:t>amet</a:t>
            </a:r>
            <a:endParaRPr lang="it-IT" dirty="0" smtClean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3414" y="3409088"/>
            <a:ext cx="8229599" cy="929485"/>
          </a:xfrm>
        </p:spPr>
        <p:txBody>
          <a:bodyPr wrap="square">
            <a:spAutoFit/>
          </a:bodyPr>
          <a:lstStyle>
            <a:lvl1pPr>
              <a:defRPr sz="16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 smtClean="0"/>
              <a:t>Lista 16pt </a:t>
            </a:r>
            <a:r>
              <a:rPr lang="it-IT" dirty="0" err="1" smtClean="0"/>
              <a:t>Arial</a:t>
            </a:r>
            <a:r>
              <a:rPr lang="it-IT" dirty="0" smtClean="0"/>
              <a:t> regular</a:t>
            </a:r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endParaRPr lang="it-IT" dirty="0" smtClean="0"/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ipusm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56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it-IT" dirty="0" smtClean="0"/>
              <a:t>Testo</a:t>
            </a:r>
            <a:endParaRPr lang="it-IT" dirty="0"/>
          </a:p>
        </p:txBody>
      </p:sp>
      <p:sp>
        <p:nvSpPr>
          <p:cNvPr id="5" name="Segnaposto tabella 4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2495552"/>
            <a:ext cx="8185150" cy="3255433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it-IT" dirty="0" smtClean="0"/>
              <a:t>Cliccare sull’icona per inserire la tabella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74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246084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Titolo box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1535113"/>
            <a:ext cx="4041775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Titolo box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365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olo a sinistra testo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457204" y="273051"/>
            <a:ext cx="3008313" cy="58531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4" y="1127325"/>
            <a:ext cx="3008313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3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435103"/>
            <a:ext cx="3008313" cy="338554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856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7"/>
          <p:cNvSpPr/>
          <p:nvPr userDrawn="1"/>
        </p:nvSpPr>
        <p:spPr>
          <a:xfrm>
            <a:off x="0" y="2"/>
            <a:ext cx="9144000" cy="62736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immagine 5"/>
          <p:cNvSpPr>
            <a:spLocks noGrp="1"/>
          </p:cNvSpPr>
          <p:nvPr>
            <p:ph type="pic" sz="quarter" idx="13" hasCustomPrompt="1"/>
          </p:nvPr>
        </p:nvSpPr>
        <p:spPr>
          <a:xfrm>
            <a:off x="457202" y="226977"/>
            <a:ext cx="3008313" cy="5853113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8,57 cm (540px) per 14,29cm (900px)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1072976"/>
            <a:ext cx="5111750" cy="1877437"/>
          </a:xfrm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1" name="Titolo 10"/>
          <p:cNvSpPr>
            <a:spLocks noGrp="1"/>
          </p:cNvSpPr>
          <p:nvPr>
            <p:ph type="title" hasCustomPrompt="1"/>
          </p:nvPr>
        </p:nvSpPr>
        <p:spPr>
          <a:xfrm>
            <a:off x="3575050" y="281904"/>
            <a:ext cx="5067964" cy="400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579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0" y="2"/>
            <a:ext cx="9144000" cy="62736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5059564"/>
            <a:ext cx="5486400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260354"/>
          </a:xfrm>
          <a:ln w="254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25,4 cm (1600px) per 14,29cm (900px)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40"/>
            <a:ext cx="5486400" cy="307777"/>
          </a:xfrm>
        </p:spPr>
        <p:txBody>
          <a:bodyPr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5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testo sfondo sc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20498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it-IT" dirty="0" smtClean="0"/>
              <a:t>Immagine a tutto schermo con box per testo bianco su sfondo scuro</a:t>
            </a:r>
            <a:br>
              <a:rPr lang="it-IT" dirty="0" smtClean="0"/>
            </a:br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25,4 cm (1600px) per 14,29cm (900px)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66800" y="4360058"/>
            <a:ext cx="7242444" cy="804863"/>
          </a:xfrm>
          <a:solidFill>
            <a:srgbClr val="003A69">
              <a:alpha val="86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 su sfondo scuro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530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 userDrawn="1"/>
        </p:nvSpPr>
        <p:spPr>
          <a:xfrm>
            <a:off x="3087476" y="1538329"/>
            <a:ext cx="3240000" cy="3240000"/>
          </a:xfrm>
          <a:prstGeom prst="ellipse">
            <a:avLst/>
          </a:prstGeom>
          <a:solidFill>
            <a:srgbClr val="0048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0" y="3295534"/>
            <a:ext cx="9144000" cy="751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2857328" y="1775802"/>
            <a:ext cx="3700296" cy="1508738"/>
          </a:xfrm>
          <a:ln>
            <a:noFill/>
          </a:ln>
        </p:spPr>
        <p:txBody>
          <a:bodyPr anchor="b" anchorCtr="1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Autore e </a:t>
            </a:r>
          </a:p>
          <a:p>
            <a:pPr lvl="0"/>
            <a:r>
              <a:rPr lang="it-IT" dirty="0" smtClean="0"/>
              <a:t>contatti</a:t>
            </a:r>
            <a:endParaRPr lang="it-IT" dirty="0"/>
          </a:p>
        </p:txBody>
      </p:sp>
      <p:pic>
        <p:nvPicPr>
          <p:cNvPr id="3" name="Immagine 2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901"/>
            <a:ext cx="9144000" cy="572030"/>
          </a:xfrm>
          <a:prstGeom prst="rect">
            <a:avLst/>
          </a:prstGeom>
        </p:spPr>
      </p:pic>
      <p:sp>
        <p:nvSpPr>
          <p:cNvPr id="9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110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13414" y="446138"/>
            <a:ext cx="8229600" cy="400110"/>
          </a:xfrm>
          <a:prstGeom prst="rect">
            <a:avLst/>
          </a:prstGeom>
        </p:spPr>
        <p:txBody>
          <a:bodyPr vert="horz" lIns="91440" tIns="0" rIns="91440" bIns="0" rtlCol="0" anchor="ctr" anchorCtr="0">
            <a:spAutoFit/>
          </a:bodyPr>
          <a:lstStyle/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3414" y="1058818"/>
            <a:ext cx="8229600" cy="187743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Picture 4" descr="LOGOENEA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4" y="6366706"/>
            <a:ext cx="1166298" cy="34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3" r:id="rId4"/>
    <p:sldLayoutId id="2147483656" r:id="rId5"/>
    <p:sldLayoutId id="2147483660" r:id="rId6"/>
    <p:sldLayoutId id="2147483657" r:id="rId7"/>
    <p:sldLayoutId id="2147483658" r:id="rId8"/>
    <p:sldLayoutId id="2147483661" r:id="rId9"/>
    <p:sldLayoutId id="2147483663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“Reazioni acido-base”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514334" y="5149831"/>
            <a:ext cx="8440818" cy="707886"/>
          </a:xfrm>
        </p:spPr>
        <p:txBody>
          <a:bodyPr/>
          <a:lstStyle/>
          <a:p>
            <a:r>
              <a:rPr lang="it-IT" sz="2000" dirty="0"/>
              <a:t>Florinda Artuso,  Rosaria D'Amato, Isabella Giardina, Valentina Pinto, </a:t>
            </a:r>
            <a:r>
              <a:rPr lang="it-IT" sz="2000" dirty="0" smtClean="0"/>
              <a:t>Flaminia </a:t>
            </a:r>
            <a:r>
              <a:rPr lang="it-IT" sz="2000" dirty="0"/>
              <a:t>Rondino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L'estintore effervescente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Durata: </a:t>
            </a:r>
            <a:r>
              <a:rPr lang="it-IT" dirty="0" smtClean="0"/>
              <a:t>4 </a:t>
            </a:r>
            <a:r>
              <a:rPr lang="it-IT" dirty="0"/>
              <a:t>minuti 	</a:t>
            </a:r>
            <a:r>
              <a:rPr lang="it-IT" dirty="0" smtClean="0"/>
              <a:t>Difficoltà: </a:t>
            </a:r>
            <a:r>
              <a:rPr lang="it-IT" dirty="0"/>
              <a:t>facile    </a:t>
            </a:r>
            <a:r>
              <a:rPr lang="it-IT" dirty="0" smtClean="0"/>
              <a:t>    Target</a:t>
            </a:r>
            <a:r>
              <a:rPr lang="it-IT" dirty="0"/>
              <a:t>: scuola </a:t>
            </a:r>
            <a:r>
              <a:rPr lang="it-IT" dirty="0" smtClean="0"/>
              <a:t>elementare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233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L'estintore effervescente</a:t>
            </a:r>
            <a:r>
              <a:rPr lang="it-IT" dirty="0" smtClean="0"/>
              <a:t>: i gas e il loro peso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2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413414" y="2017398"/>
            <a:ext cx="8229599" cy="50644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Cosa serve: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413414" y="2523839"/>
            <a:ext cx="8229599" cy="25248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 smtClean="0"/>
              <a:t>Aceto</a:t>
            </a:r>
            <a:endParaRPr lang="it-IT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 smtClean="0"/>
              <a:t>Bicarbonato </a:t>
            </a:r>
            <a:r>
              <a:rPr lang="it-IT" sz="2000" dirty="0"/>
              <a:t>di sodio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 smtClean="0"/>
              <a:t>Due </a:t>
            </a:r>
            <a:r>
              <a:rPr lang="it-IT" sz="2000" dirty="0"/>
              <a:t>brocche trasparenti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 smtClean="0"/>
              <a:t>Candele </a:t>
            </a:r>
            <a:r>
              <a:rPr lang="it-IT" sz="2000" dirty="0"/>
              <a:t>di vario tipo</a:t>
            </a:r>
          </a:p>
        </p:txBody>
      </p:sp>
    </p:spTree>
    <p:extLst>
      <p:ext uri="{BB962C8B-B14F-4D97-AF65-F5344CB8AC3E}">
        <p14:creationId xmlns:p14="http://schemas.microsoft.com/office/powerpoint/2010/main" val="154026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L'estintore effervescente</a:t>
            </a:r>
            <a:r>
              <a:rPr lang="it-IT" dirty="0" smtClean="0"/>
              <a:t>: i gas e il loro peso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3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413414" y="1632677"/>
            <a:ext cx="8229599" cy="769441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7F7F7F"/>
                </a:solidFill>
              </a:rPr>
              <a:t>Procedimento: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413414" y="2523839"/>
            <a:ext cx="8229599" cy="341632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Mettiamo </a:t>
            </a:r>
            <a:r>
              <a:rPr lang="it-IT" sz="2000" dirty="0"/>
              <a:t>all’interno di una brocca 2-3 cucchiai di bicarbonato di sodio.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/>
              <a:t>Versiamo nella stessa brocca </a:t>
            </a:r>
            <a:r>
              <a:rPr lang="it-IT" sz="2000" dirty="0" smtClean="0"/>
              <a:t>l’aceto</a:t>
            </a:r>
            <a:r>
              <a:rPr lang="it-IT" sz="2000" dirty="0"/>
              <a:t>. Si formerà una schiuma con tante bollicine. Poi prendiamo una candela e dopo averla accesa la caliamo all’interno della brocca: si spegnerà!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/>
              <a:t>In seguito, versiamo il contenuto invisibile della brocca in cui è avvenuta la reazione aceto/bicarbonato, in un’altra brocca vuota. Ripetiamo con la candela accesa il passaggio precedente.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>
              <a:buFont typeface="Arial" panose="020B0604020202020204" pitchFamily="34" charset="0"/>
              <a:buChar char="•"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45806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L'estintore effervescente</a:t>
            </a:r>
            <a:r>
              <a:rPr lang="it-IT" dirty="0" smtClean="0"/>
              <a:t>: i gas e il loro peso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4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369628" y="1477649"/>
            <a:ext cx="8229599" cy="769441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7F7F7F"/>
                </a:solidFill>
              </a:rPr>
              <a:t>Cosa</a:t>
            </a:r>
            <a:r>
              <a:rPr lang="it-IT" dirty="0"/>
              <a:t> </a:t>
            </a:r>
            <a:r>
              <a:rPr lang="it-IT" b="1" dirty="0">
                <a:solidFill>
                  <a:srgbClr val="7F7F7F"/>
                </a:solidFill>
              </a:rPr>
              <a:t>si osserva e cosa succede: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413414" y="2247089"/>
            <a:ext cx="8229599" cy="3816429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dirty="0"/>
              <a:t>Prendiamo due brocche vuote. In uno dei due recipienti verrà prodotta anidride </a:t>
            </a:r>
            <a:r>
              <a:rPr lang="it-IT" sz="2000" dirty="0" smtClean="0"/>
              <a:t>carbonica facendo </a:t>
            </a:r>
            <a:r>
              <a:rPr lang="it-IT" sz="2000" dirty="0"/>
              <a:t>reagire una sostanza acida (aceto) e una basica (bicarbonato di sodio) secondo la seguente reazione: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2000" dirty="0"/>
              <a:t>CH</a:t>
            </a:r>
            <a:r>
              <a:rPr lang="it-IT" sz="2000" baseline="-25000" dirty="0"/>
              <a:t>3</a:t>
            </a:r>
            <a:r>
              <a:rPr lang="it-IT" sz="2000" dirty="0"/>
              <a:t>COOH + NaHCO</a:t>
            </a:r>
            <a:r>
              <a:rPr lang="it-IT" sz="2000" baseline="-25000" dirty="0"/>
              <a:t>3</a:t>
            </a:r>
            <a:r>
              <a:rPr lang="it-IT" sz="2000" dirty="0"/>
              <a:t> → CH</a:t>
            </a:r>
            <a:r>
              <a:rPr lang="it-IT" sz="2000" baseline="-25000" dirty="0"/>
              <a:t>3</a:t>
            </a:r>
            <a:r>
              <a:rPr lang="it-IT" sz="2000" dirty="0"/>
              <a:t>COONa + H</a:t>
            </a:r>
            <a:r>
              <a:rPr lang="it-IT" sz="2000" baseline="-25000" dirty="0"/>
              <a:t>2</a:t>
            </a:r>
            <a:r>
              <a:rPr lang="it-IT" sz="2000" dirty="0"/>
              <a:t>O + CO</a:t>
            </a:r>
            <a:r>
              <a:rPr lang="it-IT" sz="2000" baseline="-25000" dirty="0"/>
              <a:t>2</a:t>
            </a:r>
            <a:r>
              <a:rPr lang="it-IT" sz="2000" dirty="0"/>
              <a:t>↑</a:t>
            </a:r>
          </a:p>
          <a:p>
            <a:pPr marL="0" indent="0" algn="just">
              <a:buNone/>
            </a:pPr>
            <a:r>
              <a:rPr lang="it-IT" sz="2000" dirty="0"/>
              <a:t>La presenza del gas sarà evidenziata dalla formazione di un’effervescenza. Nell’altra brocca verrà messa una candela accesa. Quando dal primo contenitore si proverà a versare il suo contenuto invisibile </a:t>
            </a:r>
            <a:r>
              <a:rPr lang="it-IT" sz="2000" dirty="0" smtClean="0"/>
              <a:t>sulla candela, </a:t>
            </a:r>
            <a:r>
              <a:rPr lang="it-IT" sz="2000" dirty="0"/>
              <a:t>la candela come per magia si spegnerà! Lo stesso succederà se si “verserà” l’anidride carbonica in un contenitore vuoto e poi si immergerà la candela accesa al suo interno.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77557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L'estintore effervescente</a:t>
            </a:r>
            <a:r>
              <a:rPr lang="it-IT" dirty="0" smtClean="0"/>
              <a:t>: i gas e il loro peso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5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369628" y="1477649"/>
            <a:ext cx="8229599" cy="769441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7F7F7F"/>
                </a:solidFill>
              </a:rPr>
              <a:t>Cosa</a:t>
            </a:r>
            <a:r>
              <a:rPr lang="it-IT" dirty="0"/>
              <a:t> </a:t>
            </a:r>
            <a:r>
              <a:rPr lang="it-IT" b="1" dirty="0">
                <a:solidFill>
                  <a:srgbClr val="7F7F7F"/>
                </a:solidFill>
              </a:rPr>
              <a:t>si osserva e cosa succede: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413414" y="2247089"/>
            <a:ext cx="8229599" cy="4216539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dirty="0"/>
              <a:t>Questo esperimento può essere molto utile per spiegare la formazione di anidride carbonica e capire gli effetti delle diverse densità dei gas. L’anidride carbonica prodotta spegnerà una candela accesa calata in quel recipiente in quanto la combustione non è favorita da questo gas e quindi dalla mancanza di ossigeno. Inoltre l’anidride carbonica ha una massa molecolare maggiore rispetto a quella media dell'aria (44 g/</a:t>
            </a:r>
            <a:r>
              <a:rPr lang="it-IT" sz="2000" dirty="0" err="1"/>
              <a:t>mol</a:t>
            </a:r>
            <a:r>
              <a:rPr lang="it-IT" sz="2000" dirty="0"/>
              <a:t> contro 29 g/</a:t>
            </a:r>
            <a:r>
              <a:rPr lang="it-IT" sz="2000" dirty="0" err="1"/>
              <a:t>mol</a:t>
            </a:r>
            <a:r>
              <a:rPr lang="it-IT" sz="2000" dirty="0"/>
              <a:t>): poiché, per la legge di Avogadro, volumi uguali di gas diversi contengono lo stesso numero di particelle, anche la densità (numero di particelle nell'unità di volume x massa di una particella) dell'anidride carbonica è maggiore della densità dell'aria. L'anidride carbonica quindi tenderà a muoversi verso il basso.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>
              <a:buFont typeface="Arial" panose="020B0604020202020204" pitchFamily="34" charset="0"/>
              <a:buChar char="•"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85004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L'estintore effervescente</a:t>
            </a:r>
            <a:r>
              <a:rPr lang="it-IT" dirty="0" smtClean="0"/>
              <a:t>: i gas e il loro peso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6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369628" y="1477649"/>
            <a:ext cx="8229599" cy="769441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7F7F7F"/>
                </a:solidFill>
              </a:rPr>
              <a:t>Cosa</a:t>
            </a:r>
            <a:r>
              <a:rPr lang="it-IT" dirty="0"/>
              <a:t> </a:t>
            </a:r>
            <a:r>
              <a:rPr lang="it-IT" b="1" dirty="0">
                <a:solidFill>
                  <a:srgbClr val="7F7F7F"/>
                </a:solidFill>
              </a:rPr>
              <a:t>si osserva e cosa succede: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413414" y="2247089"/>
            <a:ext cx="8229599" cy="1692771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dirty="0"/>
              <a:t>Di conseguenza è possibile versarla come se fosse un liquido ed essa passerà da un recipiente all’altro, sostituendo l'aria presente, e la prova dell’avvenuto travaso dell’anidride carbonica sarà ancora lo spegnimento di una candela.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708157045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TemplateENEA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0" rIns="91440" b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ModelloTemplateENEAita.potx</Template>
  <TotalTime>1037</TotalTime>
  <Words>467</Words>
  <Application>Microsoft Office PowerPoint</Application>
  <PresentationFormat>Presentazione su schermo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ModelloTemplateENEAita</vt:lpstr>
      <vt:lpstr>L'estintore effervescente</vt:lpstr>
      <vt:lpstr>L'estintore effervescente: i gas e il loro peso</vt:lpstr>
      <vt:lpstr>L'estintore effervescente: i gas e il loro peso</vt:lpstr>
      <vt:lpstr>L'estintore effervescente: i gas e il loro peso</vt:lpstr>
      <vt:lpstr>L'estintore effervescente: i gas e il loro peso</vt:lpstr>
      <vt:lpstr>L'estintore effervescente: i gas e il loro peso</vt:lpstr>
    </vt:vector>
  </TitlesOfParts>
  <Company>ENEA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Serena Lucibello</dc:creator>
  <cp:lastModifiedBy>Rosaria D'Amato</cp:lastModifiedBy>
  <cp:revision>121</cp:revision>
  <cp:lastPrinted>2017-01-17T13:52:56Z</cp:lastPrinted>
  <dcterms:created xsi:type="dcterms:W3CDTF">2017-01-03T12:35:40Z</dcterms:created>
  <dcterms:modified xsi:type="dcterms:W3CDTF">2020-06-01T13:17:19Z</dcterms:modified>
</cp:coreProperties>
</file>